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Times New Roman Bold" charset="1" panose="02030802070405020303"/>
      <p:regular r:id="rId28"/>
    </p:embeddedFont>
    <p:embeddedFont>
      <p:font typeface="Times New Roman" charset="1" panose="02030502070405020303"/>
      <p:regular r:id="rId29"/>
    </p:embeddedFont>
    <p:embeddedFont>
      <p:font typeface="Inter Bold" charset="1" panose="020B0802030000000004"/>
      <p:regular r:id="rId30"/>
    </p:embeddedFont>
    <p:embeddedFont>
      <p:font typeface="Inter" charset="1" panose="020B0502030000000004"/>
      <p:regular r:id="rId31"/>
    </p:embeddedFont>
    <p:embeddedFont>
      <p:font typeface="Bryndan Write" charset="1" panose="02000503000000000000"/>
      <p:regular r:id="rId32"/>
    </p:embeddedFont>
    <p:embeddedFont>
      <p:font typeface="Times New Roman Ultra-Bold" charset="1" panose="02030902070405020303"/>
      <p:regular r:id="rId33"/>
    </p:embeddedFont>
    <p:embeddedFont>
      <p:font typeface="KoPub바탕체" charset="1" panose="02020603020101020101"/>
      <p:regular r:id="rId34"/>
    </p:embeddedFont>
    <p:embeddedFont>
      <p:font typeface="KoPub바탕체 Bold" charset="1" panose="02020603020101020101"/>
      <p:regular r:id="rId35"/>
    </p:embeddedFont>
    <p:embeddedFont>
      <p:font typeface="Aileron Bold" charset="1" panose="00000800000000000000"/>
      <p:regular r:id="rId36"/>
    </p:embeddedFont>
    <p:embeddedFont>
      <p:font typeface="DM Sans Bold" charset="1" panose="00000000000000000000"/>
      <p:regular r:id="rId37"/>
    </p:embeddedFont>
    <p:embeddedFont>
      <p:font typeface="Times New Roman Bold Italics" charset="1" panose="02030802070405090303"/>
      <p:regular r:id="rId38"/>
    </p:embeddedFont>
    <p:embeddedFont>
      <p:font typeface="Aileron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9.jpeg" Type="http://schemas.openxmlformats.org/officeDocument/2006/relationships/image"/><Relationship Id="rId4" Target="../media/VAGIj5c8rYs.mp4" Type="http://schemas.openxmlformats.org/officeDocument/2006/relationships/video"/><Relationship Id="rId5" Target="../media/VAGIj5c8rYs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0.jpeg" Type="http://schemas.openxmlformats.org/officeDocument/2006/relationships/image"/><Relationship Id="rId4" Target="../media/VAGIj2ATlIU.mp4" Type="http://schemas.openxmlformats.org/officeDocument/2006/relationships/video"/><Relationship Id="rId5" Target="../media/VAGIj2ATlIU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1.jpeg" Type="http://schemas.openxmlformats.org/officeDocument/2006/relationships/image"/><Relationship Id="rId4" Target="../media/VAGIkNlsBOI.mp4" Type="http://schemas.openxmlformats.org/officeDocument/2006/relationships/video"/><Relationship Id="rId5" Target="../media/VAGIkNlsBOI.mp4" Type="http://schemas.microsoft.com/office/2007/relationships/media"/><Relationship Id="rId6" Target="../media/image42.jpeg" Type="http://schemas.openxmlformats.org/officeDocument/2006/relationships/image"/><Relationship Id="rId7" Target="../media/VAGIoGeI3E4.mp4" Type="http://schemas.openxmlformats.org/officeDocument/2006/relationships/video"/><Relationship Id="rId8" Target="../media/VAGIoGeI3E4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jpeg" Type="http://schemas.openxmlformats.org/officeDocument/2006/relationships/image"/><Relationship Id="rId4" Target="../media/VAGIeEDitRU.mp4" Type="http://schemas.openxmlformats.org/officeDocument/2006/relationships/video"/><Relationship Id="rId5" Target="../media/VAGIeEDitRU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https://www.aihub.or.kr/aihubdata/data/view.do?currMenu=115&amp;topMenu=100&amp;aihubDataSe=data&amp;dataSetSn=71377" TargetMode="External" Type="http://schemas.openxmlformats.org/officeDocument/2006/relationships/hyperlink"/><Relationship Id="rId6" Target="https://www.aihub.or.kr/aihubdata/data/view.do?currMenu=115&amp;topMenu=100&amp;aihubDataSe=data&amp;dataSetSn=71377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91000"/>
            <a:ext cx="1623060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74"/>
              </a:lnSpc>
            </a:pPr>
            <a:r>
              <a:rPr lang="en-US" sz="10500" spc="315">
                <a:solidFill>
                  <a:srgbClr val="CB8051"/>
                </a:solidFill>
                <a:latin typeface="Times New Roman Bold"/>
                <a:ea typeface="Times New Roman Bold"/>
              </a:rPr>
              <a:t>벼 이상 검출 AI 시스템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09625" y="8529875"/>
            <a:ext cx="886875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Presented by:</a:t>
            </a: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</a:rPr>
              <a:t>  조영수,최용우,권석모,윤왕규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09625" y="6177403"/>
            <a:ext cx="886875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</a:rPr>
              <a:t>RAICE조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4329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9704072" y="3115238"/>
            <a:ext cx="7308595" cy="5768798"/>
          </a:xfrm>
          <a:custGeom>
            <a:avLst/>
            <a:gdLst/>
            <a:ahLst/>
            <a:cxnLst/>
            <a:rect r="r" b="b" t="t" l="l"/>
            <a:pathLst>
              <a:path h="5768798" w="7308595">
                <a:moveTo>
                  <a:pt x="0" y="12738"/>
                </a:moveTo>
                <a:lnTo>
                  <a:pt x="7298548" y="0"/>
                </a:lnTo>
                <a:lnTo>
                  <a:pt x="7308595" y="5756060"/>
                </a:lnTo>
                <a:lnTo>
                  <a:pt x="10046" y="5768798"/>
                </a:lnTo>
                <a:lnTo>
                  <a:pt x="0" y="12738"/>
                </a:lnTo>
                <a:close/>
              </a:path>
            </a:pathLst>
          </a:custGeom>
          <a:blipFill>
            <a:blip r:embed="rId3"/>
            <a:stretch>
              <a:fillRect l="-44526" t="-5019" r="-11008" b="-84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32807"/>
            <a:ext cx="7882435" cy="4733659"/>
          </a:xfrm>
          <a:custGeom>
            <a:avLst/>
            <a:gdLst/>
            <a:ahLst/>
            <a:cxnLst/>
            <a:rect r="r" b="b" t="t" l="l"/>
            <a:pathLst>
              <a:path h="4733659" w="7882435">
                <a:moveTo>
                  <a:pt x="0" y="0"/>
                </a:moveTo>
                <a:lnTo>
                  <a:pt x="7882435" y="0"/>
                </a:lnTo>
                <a:lnTo>
                  <a:pt x="7882435" y="4733660"/>
                </a:lnTo>
                <a:lnTo>
                  <a:pt x="0" y="473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91222"/>
            <a:ext cx="12329669" cy="1849752"/>
            <a:chOff x="0" y="0"/>
            <a:chExt cx="16439559" cy="246633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6439559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93447"/>
              <a:ext cx="1643955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저조도 환경 데이터셋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758863" y="8960771"/>
            <a:ext cx="11553761" cy="55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https://www.aihub.or.kr/aihubdata/data/</a:t>
            </a:r>
          </a:p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</a:rPr>
              <a:t>view.do?currMenu=115&amp;topMenu=100&amp;aihubDataSe=realm&amp;dataSetSn=526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94104"/>
            <a:ext cx="8115300" cy="4877813"/>
          </a:xfrm>
          <a:custGeom>
            <a:avLst/>
            <a:gdLst/>
            <a:ahLst/>
            <a:cxnLst/>
            <a:rect r="r" b="b" t="t" l="l"/>
            <a:pathLst>
              <a:path h="4877813" w="8115300">
                <a:moveTo>
                  <a:pt x="0" y="0"/>
                </a:moveTo>
                <a:lnTo>
                  <a:pt x="8115300" y="0"/>
                </a:lnTo>
                <a:lnTo>
                  <a:pt x="8115300" y="4877813"/>
                </a:lnTo>
                <a:lnTo>
                  <a:pt x="0" y="487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91222"/>
            <a:ext cx="12329669" cy="1849752"/>
            <a:chOff x="0" y="0"/>
            <a:chExt cx="16439559" cy="24663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6439559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93447"/>
              <a:ext cx="1643955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벼 생육이상 데이터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687676" y="2200293"/>
            <a:ext cx="6571624" cy="6571624"/>
          </a:xfrm>
          <a:custGeom>
            <a:avLst/>
            <a:gdLst/>
            <a:ahLst/>
            <a:cxnLst/>
            <a:rect r="r" b="b" t="t" l="l"/>
            <a:pathLst>
              <a:path h="6571624" w="6571624">
                <a:moveTo>
                  <a:pt x="0" y="0"/>
                </a:moveTo>
                <a:lnTo>
                  <a:pt x="6571624" y="0"/>
                </a:lnTo>
                <a:lnTo>
                  <a:pt x="6571624" y="6571624"/>
                </a:lnTo>
                <a:lnTo>
                  <a:pt x="0" y="6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96607" y="8960771"/>
            <a:ext cx="11553761" cy="55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 https://www.aihub.or.kr/aihubdata/data/view.do?currMenu=115&amp;topMenu=100&amp;aihubDataSe=realm&amp;dataSetSn=71483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9680"/>
            <a:ext cx="12329669" cy="1849752"/>
            <a:chOff x="0" y="0"/>
            <a:chExt cx="16439559" cy="24663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6439559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 Augmentation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93447"/>
              <a:ext cx="1643955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Inter Bold"/>
                  <a:ea typeface="Inter Bold"/>
                </a:rPr>
                <a:t>: 실제 환경과 비슷하게 만들어줄 수 있는 기법 (Albumentation)</a:t>
              </a: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684948"/>
          <a:ext cx="16521441" cy="6988087"/>
        </p:xfrm>
        <a:graphic>
          <a:graphicData uri="http://schemas.openxmlformats.org/drawingml/2006/table">
            <a:tbl>
              <a:tblPr/>
              <a:tblGrid>
                <a:gridCol w="3991592"/>
                <a:gridCol w="5768939"/>
                <a:gridCol w="6760910"/>
              </a:tblGrid>
              <a:tr h="913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</a:rPr>
                        <a:t>Augmentation 종류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ea typeface="Times New Roman Bold"/>
                        </a:rPr>
                        <a:t>설명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ea typeface="Times New Roman Bold"/>
                        </a:rPr>
                        <a:t>적용한 이유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</a:tr>
              <a:tr h="15759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Horizontal Flip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74976" indent="-237488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Horizontal 방향으로 flip</a:t>
                      </a:r>
                      <a:endParaRPr lang="en-US" sz="1100"/>
                    </a:p>
                    <a:p>
                      <a:pPr algn="just" marL="949952" indent="-316651" lvl="2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 Horizontal Flip의 확률을 조절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10208" indent="-205104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 Italics"/>
                        </a:rPr>
                        <a:t>수평 방향으로 찍은 데이터도 추가할 수 있도록 적용함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759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Color Jitter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74976" indent="-237488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밝기, 대비, 채도, 색상 조절 </a:t>
                      </a:r>
                      <a:endParaRPr lang="en-US" sz="1100"/>
                    </a:p>
                    <a:p>
                      <a:pPr algn="just" marL="949952" indent="-316651" lvl="2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밝기,대비,채도 [0,1] 색상 [-0.5, 0.5]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10208" indent="-205104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저조도 환경을 고려하기 위해서 이미지 증강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382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Blur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74976" indent="-237488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Blur를 적용 </a:t>
                      </a:r>
                      <a:endParaRPr lang="en-US" sz="1100"/>
                    </a:p>
                    <a:p>
                      <a:pPr algn="just" marL="949952" indent="-316651" lvl="2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Gaussian blur, motion blur 사용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just" marL="410208" indent="-205104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영상의 움직이 있을 경우와 사물을 멀리서 찍혔을 경우 고려하기 위해 사용함</a:t>
                      </a:r>
                    </a:p>
                    <a:p>
                      <a:pPr algn="just">
                        <a:lnSpc>
                          <a:spcPts val="265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4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Rain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74976" indent="-237488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Rain 효과 적용 </a:t>
                      </a:r>
                      <a:endParaRPr lang="en-US" sz="1100"/>
                    </a:p>
                    <a:p>
                      <a:pPr algn="just" marL="949952" indent="-316651" lvl="2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Random으로 비슷한 상황 만듦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10208" indent="-205104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악천후 데이터 수집을 대체하기 위해 이미지 증강 사용함</a:t>
                      </a:r>
                      <a:endParaRPr lang="en-US" sz="1100"/>
                    </a:p>
                    <a:p>
                      <a:pPr algn="just">
                        <a:lnSpc>
                          <a:spcPts val="265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6871" y="1658203"/>
            <a:ext cx="6375553" cy="6351645"/>
          </a:xfrm>
          <a:custGeom>
            <a:avLst/>
            <a:gdLst/>
            <a:ahLst/>
            <a:cxnLst/>
            <a:rect r="r" b="b" t="t" l="l"/>
            <a:pathLst>
              <a:path h="6351645" w="6375553">
                <a:moveTo>
                  <a:pt x="0" y="0"/>
                </a:moveTo>
                <a:lnTo>
                  <a:pt x="6375553" y="0"/>
                </a:lnTo>
                <a:lnTo>
                  <a:pt x="6375553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4454" y="2892804"/>
            <a:ext cx="11276871" cy="614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</a:p>
          <a:p>
            <a:pPr algn="l" marL="601995" indent="-300998" lvl="1">
              <a:lnSpc>
                <a:spcPts val="3903"/>
              </a:lnSpc>
              <a:buFont typeface="Arial"/>
              <a:buChar char="•"/>
            </a:pPr>
            <a:r>
              <a:rPr lang="en-US" sz="2788">
                <a:solidFill>
                  <a:srgbClr val="FFFFFF"/>
                </a:solidFill>
                <a:latin typeface="Times New Roman"/>
                <a:ea typeface="Times New Roman"/>
              </a:rPr>
              <a:t> 근적외선, 적외성 파장 영역까지 기록한 이미지</a:t>
            </a:r>
          </a:p>
          <a:p>
            <a:pPr algn="l" marL="1031274" indent="-343758" lvl="2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세분화된 대역의 스펙트럼 정보를 얻어 </a:t>
            </a:r>
          </a:p>
          <a:p>
            <a:pPr algn="l" marL="1546912" indent="-386728" lvl="3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특정 대상이나 물질을 더 쉽게 식별하는 것이 가능</a:t>
            </a:r>
          </a:p>
          <a:p>
            <a:pPr algn="l" marL="2062549" indent="-412510" lvl="4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특히 농업에는 분광 이미지를 사용함</a:t>
            </a:r>
          </a:p>
          <a:p>
            <a:pPr algn="l">
              <a:lnSpc>
                <a:spcPts val="3343"/>
              </a:lnSpc>
            </a:pPr>
          </a:p>
          <a:p>
            <a:pPr algn="l" marL="515637" indent="-257819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벼 생육 식별 데이터</a:t>
            </a:r>
          </a:p>
          <a:p>
            <a:pPr algn="l" marL="1031274" indent="-343758" lvl="2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</a:rPr>
              <a:t>RedEdge</a:t>
            </a:r>
          </a:p>
          <a:p>
            <a:pPr algn="l" marL="1546912" indent="-386728" lvl="3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 식물의 스트레스를 먼저 포착할 수 있는 중요한 적색 경계 지역</a:t>
            </a:r>
          </a:p>
          <a:p>
            <a:pPr algn="l" marL="1031274" indent="-343758" lvl="2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</a:rPr>
              <a:t>NIR (Near-infrared spectometer)</a:t>
            </a:r>
          </a:p>
          <a:p>
            <a:pPr algn="l" marL="1546912" indent="-386728" lvl="3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근적외선 영역의 빛을 이용하여 유기화합물의 정성,정량에 적용</a:t>
            </a:r>
          </a:p>
          <a:p>
            <a:pPr algn="l" marL="1031274" indent="-343758" lvl="2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Red, Green, Blue, NIR(적외선), RedEdge로 구성</a:t>
            </a:r>
          </a:p>
          <a:p>
            <a:pPr algn="l" marL="1546912" indent="-386728" lvl="3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Blue와 Red는 차이가 없음</a:t>
            </a:r>
          </a:p>
          <a:p>
            <a:pPr algn="l" marL="2000290" indent="-500073" lvl="3">
              <a:lnSpc>
                <a:spcPts val="4323"/>
              </a:lnSpc>
              <a:spcBef>
                <a:spcPct val="0"/>
              </a:spcBef>
              <a:buFont typeface="Arial"/>
              <a:buChar char="￭"/>
            </a:pPr>
            <a:r>
              <a:rPr lang="en-US" sz="3088">
                <a:solidFill>
                  <a:srgbClr val="FFFFFF"/>
                </a:solidFill>
                <a:latin typeface="Times New Roman"/>
                <a:ea typeface="Times New Roman"/>
              </a:rPr>
              <a:t>Green, NIR, RedEdge로 merge한 데이터 적용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30195" y="8458169"/>
            <a:ext cx="7863848" cy="557556"/>
            <a:chOff x="0" y="0"/>
            <a:chExt cx="2071137" cy="1468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1137" cy="146846"/>
            </a:xfrm>
            <a:custGeom>
              <a:avLst/>
              <a:gdLst/>
              <a:ahLst/>
              <a:cxnLst/>
              <a:rect r="r" b="b" t="t" l="l"/>
              <a:pathLst>
                <a:path h="146846" w="2071137">
                  <a:moveTo>
                    <a:pt x="50209" y="0"/>
                  </a:moveTo>
                  <a:lnTo>
                    <a:pt x="2020928" y="0"/>
                  </a:lnTo>
                  <a:cubicBezTo>
                    <a:pt x="2048657" y="0"/>
                    <a:pt x="2071137" y="22479"/>
                    <a:pt x="2071137" y="50209"/>
                  </a:cubicBezTo>
                  <a:lnTo>
                    <a:pt x="2071137" y="96637"/>
                  </a:lnTo>
                  <a:cubicBezTo>
                    <a:pt x="2071137" y="124367"/>
                    <a:pt x="2048657" y="146846"/>
                    <a:pt x="2020928" y="146846"/>
                  </a:cubicBezTo>
                  <a:lnTo>
                    <a:pt x="50209" y="146846"/>
                  </a:lnTo>
                  <a:cubicBezTo>
                    <a:pt x="36893" y="146846"/>
                    <a:pt x="24122" y="141556"/>
                    <a:pt x="14706" y="132140"/>
                  </a:cubicBezTo>
                  <a:cubicBezTo>
                    <a:pt x="5290" y="122724"/>
                    <a:pt x="0" y="109953"/>
                    <a:pt x="0" y="96637"/>
                  </a:cubicBezTo>
                  <a:lnTo>
                    <a:pt x="0" y="50209"/>
                  </a:lnTo>
                  <a:cubicBezTo>
                    <a:pt x="0" y="36893"/>
                    <a:pt x="5290" y="24122"/>
                    <a:pt x="14706" y="14706"/>
                  </a:cubicBezTo>
                  <a:cubicBezTo>
                    <a:pt x="24122" y="5290"/>
                    <a:pt x="36893" y="0"/>
                    <a:pt x="502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071137" cy="24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4454" y="662910"/>
            <a:ext cx="8902738" cy="1990586"/>
            <a:chOff x="0" y="0"/>
            <a:chExt cx="11870318" cy="26541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61925"/>
              <a:ext cx="11870318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Times New Roman Bold"/>
                </a:rPr>
                <a:t>Pre-Processing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14552"/>
              <a:ext cx="1187031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다분광 이미지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18629" y="8239461"/>
            <a:ext cx="12501442" cy="32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https://m.blog.naver.com/airsens17/221376923266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18629" y="8783687"/>
            <a:ext cx="12501442" cy="47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5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1222"/>
            <a:ext cx="7709031" cy="1849752"/>
            <a:chOff x="0" y="0"/>
            <a:chExt cx="10278708" cy="24663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61925"/>
              <a:ext cx="10278708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Times New Roman Bold"/>
                </a:rPr>
                <a:t>Model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26772"/>
              <a:ext cx="1027870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</a:rPr>
                <a:t>: SegFormer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1443" y="3535706"/>
            <a:ext cx="8456288" cy="537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5696" indent="-362848" lvl="1">
              <a:lnSpc>
                <a:spcPts val="4705"/>
              </a:lnSpc>
              <a:buFont typeface="Arial"/>
              <a:buChar char="•"/>
            </a:pPr>
            <a:r>
              <a:rPr lang="en-US" sz="3361">
                <a:solidFill>
                  <a:srgbClr val="FFFFFF"/>
                </a:solidFill>
                <a:latin typeface="Times New Roman Bold"/>
                <a:ea typeface="Times New Roman Bold"/>
              </a:rPr>
              <a:t> 간단하고 효율적이고 간편한 모델</a:t>
            </a:r>
          </a:p>
          <a:p>
            <a:pPr algn="l">
              <a:lnSpc>
                <a:spcPts val="4705"/>
              </a:lnSpc>
            </a:pPr>
          </a:p>
          <a:p>
            <a:pPr algn="l" marL="1149140" indent="-383047" lvl="2">
              <a:lnSpc>
                <a:spcPts val="3725"/>
              </a:lnSpc>
              <a:buFont typeface="Arial"/>
              <a:buChar char="⚬"/>
            </a:pPr>
            <a:r>
              <a:rPr lang="en-US" sz="2661">
                <a:solidFill>
                  <a:srgbClr val="FFFFFF"/>
                </a:solidFill>
                <a:latin typeface="Times New Roman Bold"/>
              </a:rPr>
              <a:t>Multi-scale feature</a:t>
            </a:r>
          </a:p>
          <a:p>
            <a:pPr algn="l" marL="1723709" indent="-430927" lvl="3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 계층적 구조의 transformer encoder</a:t>
            </a:r>
          </a:p>
          <a:p>
            <a:pPr algn="l" marL="1723709" indent="-430927" lvl="3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Positional encoding 제외하여 다양한 테스트에 적용 가능</a:t>
            </a:r>
          </a:p>
          <a:p>
            <a:pPr algn="l">
              <a:lnSpc>
                <a:spcPts val="3725"/>
              </a:lnSpc>
            </a:pPr>
          </a:p>
          <a:p>
            <a:pPr algn="l" marL="1149140" indent="-383047" lvl="2">
              <a:lnSpc>
                <a:spcPts val="3725"/>
              </a:lnSpc>
              <a:buFont typeface="Arial"/>
              <a:buChar char="⚬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MLP로만 이루어진 MLP decoder</a:t>
            </a:r>
          </a:p>
          <a:p>
            <a:pPr algn="l" marL="1723709" indent="-430927" lvl="3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Global attention과 encoder에서 받은 feature 결합하여 표현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260107" y="4325925"/>
            <a:ext cx="8537141" cy="4379925"/>
          </a:xfrm>
          <a:custGeom>
            <a:avLst/>
            <a:gdLst/>
            <a:ahLst/>
            <a:cxnLst/>
            <a:rect r="r" b="b" t="t" l="l"/>
            <a:pathLst>
              <a:path h="4379925" w="8537141">
                <a:moveTo>
                  <a:pt x="0" y="0"/>
                </a:moveTo>
                <a:lnTo>
                  <a:pt x="8537141" y="0"/>
                </a:lnTo>
                <a:lnTo>
                  <a:pt x="8537141" y="4379925"/>
                </a:lnTo>
                <a:lnTo>
                  <a:pt x="0" y="437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02292" y="1439340"/>
            <a:ext cx="10326852" cy="2239241"/>
          </a:xfrm>
          <a:custGeom>
            <a:avLst/>
            <a:gdLst/>
            <a:ahLst/>
            <a:cxnLst/>
            <a:rect r="r" b="b" t="t" l="l"/>
            <a:pathLst>
              <a:path h="2239241" w="10326852">
                <a:moveTo>
                  <a:pt x="0" y="0"/>
                </a:moveTo>
                <a:lnTo>
                  <a:pt x="10326851" y="0"/>
                </a:lnTo>
                <a:lnTo>
                  <a:pt x="10326851" y="2239241"/>
                </a:lnTo>
                <a:lnTo>
                  <a:pt x="0" y="223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77956" y="8934450"/>
            <a:ext cx="1250144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출처:https://arxiv.org/abs/2105.15203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310" y="4659663"/>
            <a:ext cx="8752362" cy="4598637"/>
          </a:xfrm>
          <a:custGeom>
            <a:avLst/>
            <a:gdLst/>
            <a:ahLst/>
            <a:cxnLst/>
            <a:rect r="r" b="b" t="t" l="l"/>
            <a:pathLst>
              <a:path h="4598637" w="8752362">
                <a:moveTo>
                  <a:pt x="0" y="0"/>
                </a:moveTo>
                <a:lnTo>
                  <a:pt x="8752362" y="0"/>
                </a:lnTo>
                <a:lnTo>
                  <a:pt x="8752362" y="4598637"/>
                </a:lnTo>
                <a:lnTo>
                  <a:pt x="0" y="459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36632" y="4659663"/>
            <a:ext cx="8796558" cy="4598637"/>
          </a:xfrm>
          <a:custGeom>
            <a:avLst/>
            <a:gdLst/>
            <a:ahLst/>
            <a:cxnLst/>
            <a:rect r="r" b="b" t="t" l="l"/>
            <a:pathLst>
              <a:path h="4598637" w="8796558">
                <a:moveTo>
                  <a:pt x="0" y="0"/>
                </a:moveTo>
                <a:lnTo>
                  <a:pt x="8796558" y="0"/>
                </a:lnTo>
                <a:lnTo>
                  <a:pt x="8796558" y="4598637"/>
                </a:lnTo>
                <a:lnTo>
                  <a:pt x="0" y="459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0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벼 생육 이상 데이터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967092" y="9826625"/>
            <a:ext cx="116609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90858" y="3420206"/>
            <a:ext cx="3075265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Mean IOU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1605" y="3420206"/>
            <a:ext cx="4326612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Validation Loss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9901" y="4337029"/>
            <a:ext cx="5096685" cy="509668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4937" y="0"/>
                  </a:moveTo>
                  <a:lnTo>
                    <a:pt x="777863" y="0"/>
                  </a:lnTo>
                  <a:cubicBezTo>
                    <a:pt x="797158" y="0"/>
                    <a:pt x="812800" y="15642"/>
                    <a:pt x="812800" y="34937"/>
                  </a:cubicBezTo>
                  <a:lnTo>
                    <a:pt x="812800" y="777863"/>
                  </a:lnTo>
                  <a:cubicBezTo>
                    <a:pt x="812800" y="797158"/>
                    <a:pt x="797158" y="812800"/>
                    <a:pt x="777863" y="812800"/>
                  </a:cubicBezTo>
                  <a:lnTo>
                    <a:pt x="34937" y="812800"/>
                  </a:lnTo>
                  <a:cubicBezTo>
                    <a:pt x="15642" y="812800"/>
                    <a:pt x="0" y="797158"/>
                    <a:pt x="0" y="777863"/>
                  </a:cubicBezTo>
                  <a:lnTo>
                    <a:pt x="0" y="34937"/>
                  </a:lnTo>
                  <a:cubicBezTo>
                    <a:pt x="0" y="15642"/>
                    <a:pt x="15642" y="0"/>
                    <a:pt x="3493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871664" y="4337029"/>
            <a:ext cx="5095428" cy="509542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270153" y="4337029"/>
            <a:ext cx="5096685" cy="509668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199" t="-3219" r="-219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벼 생육 이상 데이터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967092" y="9826625"/>
            <a:ext cx="116609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8310" y="3201689"/>
            <a:ext cx="2410182" cy="97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Original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4731" y="3201689"/>
            <a:ext cx="3964067" cy="97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Ground Truth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17434" y="3201689"/>
            <a:ext cx="2075498" cy="97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Predict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5574" y="4672708"/>
            <a:ext cx="8612259" cy="4525024"/>
          </a:xfrm>
          <a:custGeom>
            <a:avLst/>
            <a:gdLst/>
            <a:ahLst/>
            <a:cxnLst/>
            <a:rect r="r" b="b" t="t" l="l"/>
            <a:pathLst>
              <a:path h="4525024" w="8612259">
                <a:moveTo>
                  <a:pt x="0" y="0"/>
                </a:moveTo>
                <a:lnTo>
                  <a:pt x="8612259" y="0"/>
                </a:lnTo>
                <a:lnTo>
                  <a:pt x="8612259" y="4525024"/>
                </a:lnTo>
                <a:lnTo>
                  <a:pt x="0" y="452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109" y="4672708"/>
            <a:ext cx="8727534" cy="4585592"/>
          </a:xfrm>
          <a:custGeom>
            <a:avLst/>
            <a:gdLst/>
            <a:ahLst/>
            <a:cxnLst/>
            <a:rect r="r" b="b" t="t" l="l"/>
            <a:pathLst>
              <a:path h="4585592" w="8727534">
                <a:moveTo>
                  <a:pt x="0" y="0"/>
                </a:moveTo>
                <a:lnTo>
                  <a:pt x="8727534" y="0"/>
                </a:lnTo>
                <a:lnTo>
                  <a:pt x="8727534" y="4585592"/>
                </a:lnTo>
                <a:lnTo>
                  <a:pt x="0" y="45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데이터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967092" y="9826625"/>
            <a:ext cx="116609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90858" y="3420206"/>
            <a:ext cx="3075265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Mean IOU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1605" y="3420206"/>
            <a:ext cx="4326612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Validation Loss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39828" y="2947347"/>
            <a:ext cx="11219472" cy="631095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데이터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830057" y="3273398"/>
            <a:ext cx="10876523" cy="611804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+ 저조도 + 악천후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15630" y="1028700"/>
            <a:ext cx="4553561" cy="800804"/>
            <a:chOff x="0" y="0"/>
            <a:chExt cx="6071415" cy="106773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6071415" cy="55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조영수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63914"/>
              <a:ext cx="6071415" cy="503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Leader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015630" y="3689640"/>
            <a:ext cx="4553561" cy="800804"/>
            <a:chOff x="0" y="0"/>
            <a:chExt cx="6071415" cy="10677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6071415" cy="55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윤왕규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63914"/>
              <a:ext cx="6071415" cy="503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15630" y="6347305"/>
            <a:ext cx="4553561" cy="800804"/>
            <a:chOff x="0" y="0"/>
            <a:chExt cx="6071415" cy="10677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6071415" cy="55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최용우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63914"/>
              <a:ext cx="6071415" cy="503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1904" y="1434724"/>
            <a:ext cx="5696076" cy="3123341"/>
            <a:chOff x="0" y="0"/>
            <a:chExt cx="7594768" cy="41644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61925"/>
              <a:ext cx="7594768" cy="341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CB8051"/>
                  </a:solidFill>
                  <a:latin typeface="Times New Roman Bold"/>
                </a:rPr>
                <a:t>Group Members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424891"/>
              <a:ext cx="759476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000000"/>
                  </a:solidFill>
                  <a:latin typeface="Times New Roman Bold"/>
                </a:rPr>
                <a:t>Env. Alpaco I Rice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15630" y="8934150"/>
            <a:ext cx="4553561" cy="800804"/>
            <a:chOff x="0" y="0"/>
            <a:chExt cx="6071415" cy="106773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6071415" cy="55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권석모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63914"/>
              <a:ext cx="6071415" cy="503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04329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Page.02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114257" y="406365"/>
            <a:ext cx="2041137" cy="2056718"/>
          </a:xfrm>
          <a:custGeom>
            <a:avLst/>
            <a:gdLst/>
            <a:ahLst/>
            <a:cxnLst/>
            <a:rect r="r" b="b" t="t" l="l"/>
            <a:pathLst>
              <a:path h="2056718" w="2041137">
                <a:moveTo>
                  <a:pt x="0" y="0"/>
                </a:moveTo>
                <a:lnTo>
                  <a:pt x="2041137" y="0"/>
                </a:lnTo>
                <a:lnTo>
                  <a:pt x="2041137" y="2056718"/>
                </a:lnTo>
                <a:lnTo>
                  <a:pt x="0" y="2056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98257" y="2604282"/>
            <a:ext cx="2057137" cy="2254790"/>
          </a:xfrm>
          <a:custGeom>
            <a:avLst/>
            <a:gdLst/>
            <a:ahLst/>
            <a:cxnLst/>
            <a:rect r="r" b="b" t="t" l="l"/>
            <a:pathLst>
              <a:path h="2254790" w="2057137">
                <a:moveTo>
                  <a:pt x="0" y="0"/>
                </a:moveTo>
                <a:lnTo>
                  <a:pt x="2057137" y="0"/>
                </a:lnTo>
                <a:lnTo>
                  <a:pt x="2057137" y="2254790"/>
                </a:lnTo>
                <a:lnTo>
                  <a:pt x="0" y="225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098257" y="5001947"/>
            <a:ext cx="2318423" cy="2331117"/>
          </a:xfrm>
          <a:custGeom>
            <a:avLst/>
            <a:gdLst/>
            <a:ahLst/>
            <a:cxnLst/>
            <a:rect r="r" b="b" t="t" l="l"/>
            <a:pathLst>
              <a:path h="2331117" w="2318423">
                <a:moveTo>
                  <a:pt x="0" y="0"/>
                </a:moveTo>
                <a:lnTo>
                  <a:pt x="2318423" y="0"/>
                </a:lnTo>
                <a:lnTo>
                  <a:pt x="2318423" y="2331117"/>
                </a:lnTo>
                <a:lnTo>
                  <a:pt x="0" y="233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114257" y="7571827"/>
            <a:ext cx="2302423" cy="2302423"/>
          </a:xfrm>
          <a:custGeom>
            <a:avLst/>
            <a:gdLst/>
            <a:ahLst/>
            <a:cxnLst/>
            <a:rect r="r" b="b" t="t" l="l"/>
            <a:pathLst>
              <a:path h="2302423" w="2302423">
                <a:moveTo>
                  <a:pt x="0" y="0"/>
                </a:moveTo>
                <a:lnTo>
                  <a:pt x="2302423" y="0"/>
                </a:lnTo>
                <a:lnTo>
                  <a:pt x="2302423" y="2302423"/>
                </a:lnTo>
                <a:lnTo>
                  <a:pt x="0" y="230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57" t="0" r="657" b="0"/>
          <a:stretch>
            <a:fillRect/>
          </a:stretch>
        </p:blipFill>
        <p:spPr>
          <a:xfrm flipH="false" flipV="false" rot="0">
            <a:off x="9783416" y="1028700"/>
            <a:ext cx="7284786" cy="4152328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657" t="0" r="657" b="0"/>
          <a:stretch>
            <a:fillRect/>
          </a:stretch>
        </p:blipFill>
        <p:spPr>
          <a:xfrm flipH="false" flipV="false" rot="0">
            <a:off x="9783416" y="5486254"/>
            <a:ext cx="7284786" cy="415232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28791" y="845307"/>
            <a:ext cx="8311663" cy="7934086"/>
            <a:chOff x="0" y="0"/>
            <a:chExt cx="11082218" cy="105787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2823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Conclusion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2823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20224"/>
              <a:ext cx="11082218" cy="869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79"/>
                </a:lnSpc>
                <a:spcBef>
                  <a:spcPct val="0"/>
                </a:spcBef>
              </a:pPr>
              <a:r>
                <a:rPr lang="en-US" sz="3753">
                  <a:solidFill>
                    <a:srgbClr val="CB8051"/>
                  </a:solidFill>
                  <a:latin typeface="Times New Roman Bold"/>
                  <a:ea typeface="Times New Roman Bold"/>
                </a:rPr>
                <a:t>벼 생육 이상 검출 AI 시스템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366856"/>
              <a:ext cx="11082218" cy="3647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8036" indent="-264018" lvl="1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latin typeface="Times New Roman Bold"/>
                  <a:ea typeface="Times New Roman Bold"/>
                </a:rPr>
                <a:t>Segformer를 이용한 벼 이상 검출 segmentation 시스템 개발</a:t>
              </a:r>
            </a:p>
            <a:p>
              <a:pPr algn="l" marL="1056072" indent="-528036" lvl="1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드론을 통해 벼 이상 영역 검출</a:t>
              </a:r>
            </a:p>
            <a:p>
              <a:pPr algn="l" marL="1584107" indent="-396027" lvl="3">
                <a:lnSpc>
                  <a:spcPts val="3668"/>
                </a:lnSpc>
                <a:buFont typeface="Arial"/>
                <a:buChar char="￭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벼 생육 이상 데이터 학습</a:t>
              </a:r>
            </a:p>
            <a:p>
              <a:pPr algn="l" marL="1056072" indent="-528036" lvl="1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트랙터를 통해  자율주행 및 수확 </a:t>
              </a:r>
            </a:p>
            <a:p>
              <a:pPr algn="l" marL="1584107" indent="-396027" lvl="3">
                <a:lnSpc>
                  <a:spcPts val="3668"/>
                </a:lnSpc>
                <a:buFont typeface="Arial"/>
                <a:buChar char="￭"/>
              </a:pPr>
              <a:r>
                <a:rPr lang="en-US" sz="2445">
                  <a:solidFill>
                    <a:srgbClr val="100F0D"/>
                  </a:solidFill>
                  <a:latin typeface="Times New Roman"/>
                  <a:ea typeface="Times New Roman"/>
                </a:rPr>
                <a:t>정밀 농업 데이터 + 저조도 환경 데이터 학습</a:t>
              </a:r>
            </a:p>
            <a:p>
              <a:pPr algn="l">
                <a:lnSpc>
                  <a:spcPts val="3668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861407"/>
              <a:ext cx="11082218" cy="869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79"/>
                </a:lnSpc>
                <a:spcBef>
                  <a:spcPct val="0"/>
                </a:spcBef>
              </a:pPr>
              <a:r>
                <a:rPr lang="en-US" sz="3753">
                  <a:solidFill>
                    <a:srgbClr val="CB8051"/>
                  </a:solidFill>
                  <a:latin typeface="Times New Roman Bold"/>
                </a:rPr>
                <a:t>Limitation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237320"/>
              <a:ext cx="11082218" cy="2341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6446" indent="-253223" lvl="1">
                <a:lnSpc>
                  <a:spcPts val="3518"/>
                </a:lnSpc>
                <a:buFont typeface="Arial"/>
                <a:buChar char="•"/>
              </a:pPr>
              <a:r>
                <a:rPr lang="en-US" sz="2345">
                  <a:solidFill>
                    <a:srgbClr val="100F0D"/>
                  </a:solidFill>
                  <a:ea typeface="Times New Roman Bold"/>
                </a:rPr>
                <a:t>모델 복잡도</a:t>
              </a:r>
              <a:r>
                <a:rPr lang="en-US" sz="2345">
                  <a:solidFill>
                    <a:srgbClr val="100F0D"/>
                  </a:solidFill>
                  <a:latin typeface="Times New Roman"/>
                </a:rPr>
                <a:t> </a:t>
              </a:r>
            </a:p>
            <a:p>
              <a:pPr algn="l" marL="1012893" indent="-337631" lvl="2">
                <a:lnSpc>
                  <a:spcPts val="3518"/>
                </a:lnSpc>
                <a:buFont typeface="Arial"/>
                <a:buChar char="⚬"/>
              </a:pPr>
              <a:r>
                <a:rPr lang="en-US" sz="2345">
                  <a:solidFill>
                    <a:srgbClr val="100F0D"/>
                  </a:solidFill>
                  <a:latin typeface="Times New Roman"/>
                  <a:ea typeface="Times New Roman"/>
                </a:rPr>
                <a:t>실제 자율중행에 적용하기 위해서 inference 속도 개선 필요</a:t>
              </a:r>
            </a:p>
            <a:p>
              <a:pPr algn="l" marL="506446" indent="-253223" lvl="1">
                <a:lnSpc>
                  <a:spcPts val="3518"/>
                </a:lnSpc>
                <a:buFont typeface="Arial"/>
                <a:buChar char="•"/>
              </a:pPr>
              <a:r>
                <a:rPr lang="en-US" sz="2345">
                  <a:solidFill>
                    <a:srgbClr val="100F0D"/>
                  </a:solidFill>
                  <a:latin typeface="Times New Roman Bold"/>
                  <a:ea typeface="Times New Roman Bold"/>
                </a:rPr>
                <a:t>Real-world에 적용 한계</a:t>
              </a:r>
            </a:p>
            <a:p>
              <a:pPr algn="l" marL="1012893" indent="-337631" lvl="2">
                <a:lnSpc>
                  <a:spcPts val="3518"/>
                </a:lnSpc>
                <a:buFont typeface="Arial"/>
                <a:buChar char="⚬"/>
              </a:pPr>
              <a:r>
                <a:rPr lang="en-US" sz="2345">
                  <a:solidFill>
                    <a:srgbClr val="100F0D"/>
                  </a:solidFill>
                  <a:latin typeface="Times New Roman"/>
                  <a:ea typeface="Times New Roman"/>
                </a:rPr>
                <a:t>Domain range가 다르기 때문에 원하는 segmentation 불가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15300" y="1028700"/>
            <a:ext cx="9549494" cy="3874590"/>
          </a:xfrm>
          <a:custGeom>
            <a:avLst/>
            <a:gdLst/>
            <a:ahLst/>
            <a:cxnLst/>
            <a:rect r="r" b="b" t="t" l="l"/>
            <a:pathLst>
              <a:path h="3874590" w="9549494">
                <a:moveTo>
                  <a:pt x="0" y="0"/>
                </a:moveTo>
                <a:lnTo>
                  <a:pt x="9549494" y="0"/>
                </a:lnTo>
                <a:lnTo>
                  <a:pt x="9549494" y="3874590"/>
                </a:lnTo>
                <a:lnTo>
                  <a:pt x="0" y="387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8767" y="5386691"/>
            <a:ext cx="9516027" cy="4175400"/>
          </a:xfrm>
          <a:custGeom>
            <a:avLst/>
            <a:gdLst/>
            <a:ahLst/>
            <a:cxnLst/>
            <a:rect r="r" b="b" t="t" l="l"/>
            <a:pathLst>
              <a:path h="4175400" w="9516027">
                <a:moveTo>
                  <a:pt x="0" y="0"/>
                </a:moveTo>
                <a:lnTo>
                  <a:pt x="9516027" y="0"/>
                </a:lnTo>
                <a:lnTo>
                  <a:pt x="9516027" y="4175400"/>
                </a:lnTo>
                <a:lnTo>
                  <a:pt x="0" y="417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7086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00F0D"/>
                </a:solidFill>
                <a:latin typeface="Times New Roman Bold"/>
              </a:rPr>
              <a:t>Future work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48165" y="2779740"/>
            <a:ext cx="8214776" cy="1814935"/>
            <a:chOff x="0" y="0"/>
            <a:chExt cx="10953034" cy="24199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10953034" cy="861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22"/>
                </a:lnSpc>
                <a:spcBef>
                  <a:spcPct val="0"/>
                </a:spcBef>
              </a:pPr>
              <a:r>
                <a:rPr lang="en-US" sz="3709">
                  <a:solidFill>
                    <a:srgbClr val="CB8051"/>
                  </a:solidFill>
                  <a:ea typeface="Times New Roman Bold"/>
                </a:rPr>
                <a:t>트렉터와 드론 통신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54988"/>
              <a:ext cx="10953034" cy="116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0543" indent="-250271" lvl="1">
                <a:lnSpc>
                  <a:spcPts val="3477"/>
                </a:lnSpc>
                <a:buFont typeface="Arial"/>
                <a:buChar char="•"/>
              </a:pPr>
              <a:r>
                <a:rPr lang="en-US" sz="2318">
                  <a:solidFill>
                    <a:srgbClr val="100F0D"/>
                  </a:solidFill>
                  <a:ea typeface="Times New Roman Bold"/>
                </a:rPr>
                <a:t>드론와 트랙터의 통신</a:t>
              </a:r>
            </a:p>
            <a:p>
              <a:pPr algn="l" marL="1001085" indent="-333695" lvl="2">
                <a:lnSpc>
                  <a:spcPts val="3477"/>
                </a:lnSpc>
                <a:buFont typeface="Arial"/>
                <a:buChar char="⚬"/>
              </a:pPr>
              <a:r>
                <a:rPr lang="en-US" sz="2318">
                  <a:solidFill>
                    <a:srgbClr val="100F0D"/>
                  </a:solidFill>
                  <a:ea typeface="Times New Roman"/>
                </a:rPr>
                <a:t>효과적이고 효율적인 다양한 작물 수확 및 수분 조절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8165" y="5462911"/>
            <a:ext cx="8214776" cy="1814935"/>
            <a:chOff x="0" y="0"/>
            <a:chExt cx="10953034" cy="24199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14300"/>
              <a:ext cx="10953034" cy="861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22"/>
                </a:lnSpc>
                <a:spcBef>
                  <a:spcPct val="0"/>
                </a:spcBef>
              </a:pPr>
              <a:r>
                <a:rPr lang="en-US" sz="3709">
                  <a:solidFill>
                    <a:srgbClr val="CB8051"/>
                  </a:solidFill>
                  <a:latin typeface="Times New Roman Bold"/>
                  <a:ea typeface="Times New Roman Bold"/>
                </a:rPr>
                <a:t>Real-time segmetation 모델 개발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54988"/>
              <a:ext cx="10953034" cy="116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0543" indent="-250271" lvl="1">
                <a:lnSpc>
                  <a:spcPts val="3477"/>
                </a:lnSpc>
                <a:buFont typeface="Arial"/>
                <a:buChar char="•"/>
              </a:pPr>
              <a:r>
                <a:rPr lang="en-US" sz="2318">
                  <a:solidFill>
                    <a:srgbClr val="100F0D"/>
                  </a:solidFill>
                  <a:latin typeface="Times New Roman Bold"/>
                  <a:ea typeface="Times New Roman Bold"/>
                </a:rPr>
                <a:t>Efficient attention을 Hydra attention으로 대체</a:t>
              </a:r>
            </a:p>
            <a:p>
              <a:pPr algn="l" marL="1001085" indent="-333695" lvl="2">
                <a:lnSpc>
                  <a:spcPts val="3477"/>
                </a:lnSpc>
                <a:buFont typeface="Arial"/>
                <a:buChar char="⚬"/>
              </a:pPr>
              <a:r>
                <a:rPr lang="en-US" sz="2318">
                  <a:solidFill>
                    <a:srgbClr val="100F0D"/>
                  </a:solidFill>
                  <a:latin typeface="Times New Roman"/>
                  <a:ea typeface="Times New Roman"/>
                </a:rPr>
                <a:t>Real-time에서 적용 가능한 서비스 구현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Page.20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9315" y="9693275"/>
            <a:ext cx="1250144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https://arxiv.org/abs/2209.07484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22" r="0" b="-5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77160"/>
            <a:ext cx="16230600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8"/>
              </a:lnSpc>
            </a:pPr>
            <a:r>
              <a:rPr lang="en-US" sz="12998">
                <a:solidFill>
                  <a:srgbClr val="CB8051"/>
                </a:solidFill>
                <a:latin typeface="Times New Roman Bold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62818" y="5939387"/>
            <a:ext cx="1762363" cy="113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CB8051"/>
                </a:solidFill>
                <a:latin typeface="Times New Roman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78619" y="4184275"/>
            <a:ext cx="1201212" cy="124005"/>
          </a:xfrm>
          <a:custGeom>
            <a:avLst/>
            <a:gdLst/>
            <a:ahLst/>
            <a:cxnLst/>
            <a:rect r="r" b="b" t="t" l="l"/>
            <a:pathLst>
              <a:path h="124005" w="1201212">
                <a:moveTo>
                  <a:pt x="0" y="0"/>
                </a:moveTo>
                <a:lnTo>
                  <a:pt x="1201212" y="0"/>
                </a:lnTo>
                <a:lnTo>
                  <a:pt x="1201212" y="124005"/>
                </a:lnTo>
                <a:lnTo>
                  <a:pt x="0" y="12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959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83249" y="4184275"/>
            <a:ext cx="1201212" cy="124005"/>
          </a:xfrm>
          <a:custGeom>
            <a:avLst/>
            <a:gdLst/>
            <a:ahLst/>
            <a:cxnLst/>
            <a:rect r="r" b="b" t="t" l="l"/>
            <a:pathLst>
              <a:path h="124005" w="1201212">
                <a:moveTo>
                  <a:pt x="0" y="0"/>
                </a:moveTo>
                <a:lnTo>
                  <a:pt x="1201211" y="0"/>
                </a:lnTo>
                <a:lnTo>
                  <a:pt x="1201211" y="124005"/>
                </a:lnTo>
                <a:lnTo>
                  <a:pt x="0" y="12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959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7878" y="4184275"/>
            <a:ext cx="1201212" cy="124005"/>
          </a:xfrm>
          <a:custGeom>
            <a:avLst/>
            <a:gdLst/>
            <a:ahLst/>
            <a:cxnLst/>
            <a:rect r="r" b="b" t="t" l="l"/>
            <a:pathLst>
              <a:path h="124005" w="1201212">
                <a:moveTo>
                  <a:pt x="0" y="0"/>
                </a:moveTo>
                <a:lnTo>
                  <a:pt x="1201212" y="0"/>
                </a:lnTo>
                <a:lnTo>
                  <a:pt x="1201212" y="124005"/>
                </a:lnTo>
                <a:lnTo>
                  <a:pt x="0" y="12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959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68101" y="5488948"/>
            <a:ext cx="3521956" cy="899071"/>
            <a:chOff x="0" y="0"/>
            <a:chExt cx="4695941" cy="1198761"/>
          </a:xfrm>
        </p:grpSpPr>
        <p:sp>
          <p:nvSpPr>
            <p:cNvPr name="Freeform 7" id="7"/>
            <p:cNvSpPr/>
            <p:nvPr/>
          </p:nvSpPr>
          <p:spPr>
            <a:xfrm flipH="false" flipV="true" rot="2253731">
              <a:off x="90812" y="170841"/>
              <a:ext cx="748334" cy="552407"/>
            </a:xfrm>
            <a:custGeom>
              <a:avLst/>
              <a:gdLst/>
              <a:ahLst/>
              <a:cxnLst/>
              <a:rect r="r" b="b" t="t" l="l"/>
              <a:pathLst>
                <a:path h="552407" w="748334">
                  <a:moveTo>
                    <a:pt x="0" y="552407"/>
                  </a:moveTo>
                  <a:lnTo>
                    <a:pt x="748334" y="552407"/>
                  </a:lnTo>
                  <a:lnTo>
                    <a:pt x="748334" y="0"/>
                  </a:lnTo>
                  <a:lnTo>
                    <a:pt x="0" y="0"/>
                  </a:lnTo>
                  <a:lnTo>
                    <a:pt x="0" y="552407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32783" y="485145"/>
              <a:ext cx="3563158" cy="441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5"/>
                </a:lnSpc>
              </a:pPr>
              <a:r>
                <a:rPr lang="en-US" sz="2379">
                  <a:solidFill>
                    <a:srgbClr val="121212"/>
                  </a:solidFill>
                  <a:latin typeface="Bryndan Write"/>
                </a:rPr>
                <a:t>WE ARE HERE!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2842356" y="925184"/>
              <a:ext cx="1055816" cy="273577"/>
            </a:xfrm>
            <a:custGeom>
              <a:avLst/>
              <a:gdLst/>
              <a:ahLst/>
              <a:cxnLst/>
              <a:rect r="r" b="b" t="t" l="l"/>
              <a:pathLst>
                <a:path h="273577" w="1055816">
                  <a:moveTo>
                    <a:pt x="0" y="0"/>
                  </a:moveTo>
                  <a:lnTo>
                    <a:pt x="1055816" y="0"/>
                  </a:lnTo>
                  <a:lnTo>
                    <a:pt x="1055816" y="273577"/>
                  </a:lnTo>
                  <a:lnTo>
                    <a:pt x="0" y="2735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378670" y="3072616"/>
            <a:ext cx="1707959" cy="1692432"/>
          </a:xfrm>
          <a:custGeom>
            <a:avLst/>
            <a:gdLst/>
            <a:ahLst/>
            <a:cxnLst/>
            <a:rect r="r" b="b" t="t" l="l"/>
            <a:pathLst>
              <a:path h="1692432" w="1707959">
                <a:moveTo>
                  <a:pt x="0" y="0"/>
                </a:moveTo>
                <a:lnTo>
                  <a:pt x="1707959" y="0"/>
                </a:lnTo>
                <a:lnTo>
                  <a:pt x="1707959" y="1692432"/>
                </a:lnTo>
                <a:lnTo>
                  <a:pt x="0" y="1692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012717" y="340465"/>
            <a:ext cx="13145195" cy="1551050"/>
            <a:chOff x="0" y="0"/>
            <a:chExt cx="17526927" cy="20680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7526927" cy="184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9000">
                  <a:solidFill>
                    <a:srgbClr val="CB8051"/>
                  </a:solidFill>
                  <a:latin typeface="Times New Roman Ultra-Bold"/>
                </a:rPr>
                <a:t>PROCESS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5631754" y="1589533"/>
              <a:ext cx="2216370" cy="478535"/>
            </a:xfrm>
            <a:custGeom>
              <a:avLst/>
              <a:gdLst/>
              <a:ahLst/>
              <a:cxnLst/>
              <a:rect r="r" b="b" t="t" l="l"/>
              <a:pathLst>
                <a:path h="478535" w="2216370">
                  <a:moveTo>
                    <a:pt x="0" y="0"/>
                  </a:moveTo>
                  <a:lnTo>
                    <a:pt x="2216371" y="0"/>
                  </a:lnTo>
                  <a:lnTo>
                    <a:pt x="2216371" y="478534"/>
                  </a:lnTo>
                  <a:lnTo>
                    <a:pt x="0" y="478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60218" y="574612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184278" y="4745998"/>
            <a:ext cx="24575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21212"/>
                </a:solidFill>
                <a:ea typeface="KoPub바탕체"/>
              </a:rPr>
              <a:t>발표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3041" y="4745998"/>
            <a:ext cx="24575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21212"/>
                </a:solidFill>
                <a:ea typeface="KoPub바탕체 Bold"/>
              </a:rPr>
              <a:t>주제 선정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79831" y="4745998"/>
            <a:ext cx="274643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21212"/>
                </a:solidFill>
                <a:ea typeface="KoPub바탕체 Bold"/>
              </a:rPr>
              <a:t>데이터 전처리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26550" y="4745998"/>
            <a:ext cx="24575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21212"/>
                </a:solidFill>
                <a:ea typeface="KoPub바탕체 Bold"/>
              </a:rPr>
              <a:t>모델 학습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73432" y="3995032"/>
            <a:ext cx="1796796" cy="5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4271">
                <a:solidFill>
                  <a:srgbClr val="121212"/>
                </a:solidFill>
                <a:latin typeface="Bryndan Write"/>
                <a:ea typeface="Bryndan Write"/>
              </a:rPr>
              <a:t>01 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60639" y="3995032"/>
            <a:ext cx="1966849" cy="5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4271">
                <a:solidFill>
                  <a:srgbClr val="121212"/>
                </a:solidFill>
                <a:latin typeface="Bryndan Write"/>
                <a:ea typeface="Bryndan Write"/>
              </a:rPr>
              <a:t>02 주차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40221" y="3995032"/>
            <a:ext cx="1991898" cy="5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4271">
                <a:solidFill>
                  <a:srgbClr val="121212"/>
                </a:solidFill>
                <a:latin typeface="Bryndan Write"/>
                <a:ea typeface="Bryndan Write"/>
              </a:rPr>
              <a:t>03 주차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68101" y="3995032"/>
            <a:ext cx="1929096" cy="5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4271">
                <a:solidFill>
                  <a:srgbClr val="100F0D"/>
                </a:solidFill>
                <a:latin typeface="Bryndan Write"/>
                <a:ea typeface="Bryndan Write"/>
              </a:rPr>
              <a:t>04 주차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499215" y="5746123"/>
            <a:ext cx="3086100" cy="308610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284460" y="5746123"/>
            <a:ext cx="3086100" cy="308610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572298" y="7012472"/>
            <a:ext cx="26323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Bold"/>
                <a:ea typeface="Aileron Bold"/>
              </a:rPr>
              <a:t>AI Hub 활용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18861" y="6727198"/>
            <a:ext cx="325040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Bold"/>
              </a:rPr>
              <a:t>Augmentation</a:t>
            </a:r>
          </a:p>
          <a:p>
            <a:pPr algn="ctr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ileron Bold"/>
              </a:rPr>
              <a:t>이미지 채널 추출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84460" y="6993898"/>
            <a:ext cx="26609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Bold"/>
              </a:rPr>
              <a:t>SegFormer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04329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01641" y="2900528"/>
            <a:ext cx="11391696" cy="64078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4454" y="1089679"/>
            <a:ext cx="1075536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CB8051"/>
                </a:solidFill>
                <a:latin typeface="Times New Roman Bold"/>
              </a:rPr>
              <a:t>AI agriculture Trend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144000" y="1038225"/>
          <a:ext cx="7906031" cy="7134225"/>
        </p:xfrm>
        <a:graphic>
          <a:graphicData uri="http://schemas.openxmlformats.org/drawingml/2006/table">
            <a:tbl>
              <a:tblPr/>
              <a:tblGrid>
                <a:gridCol w="5391717"/>
              </a:tblGrid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Service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Goal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Datasets &amp; Pre-processing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10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Conclusion &amp; 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864454" y="1089679"/>
            <a:ext cx="603745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CB8051"/>
                </a:solidFill>
                <a:latin typeface="Times New Roman Bold"/>
              </a:rPr>
              <a:t>Content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207743" y="4879647"/>
            <a:ext cx="3075490" cy="25519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1478258" y="4879647"/>
            <a:ext cx="1069520" cy="1045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9880745" y="3586210"/>
            <a:ext cx="0" cy="88754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5207743" y="9028630"/>
            <a:ext cx="3049634" cy="1101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1452403" y="9028630"/>
            <a:ext cx="1095375" cy="1045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547778" y="8633194"/>
            <a:ext cx="3195026" cy="811782"/>
            <a:chOff x="0" y="0"/>
            <a:chExt cx="2429326" cy="6172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9326" cy="617235"/>
            </a:xfrm>
            <a:custGeom>
              <a:avLst/>
              <a:gdLst/>
              <a:ahLst/>
              <a:cxnLst/>
              <a:rect r="r" b="b" t="t" l="l"/>
              <a:pathLst>
                <a:path h="617235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저조도 및 악천후 segmentated image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86414" y="6187243"/>
            <a:ext cx="1917754" cy="1359557"/>
            <a:chOff x="0" y="0"/>
            <a:chExt cx="812800" cy="5762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385" y="14978"/>
              <a:ext cx="746029" cy="546263"/>
            </a:xfrm>
            <a:custGeom>
              <a:avLst/>
              <a:gdLst/>
              <a:ahLst/>
              <a:cxnLst/>
              <a:rect r="r" b="b" t="t" l="l"/>
              <a:pathLst>
                <a:path h="546263" w="746029">
                  <a:moveTo>
                    <a:pt x="425708" y="22378"/>
                  </a:moveTo>
                  <a:lnTo>
                    <a:pt x="726722" y="235776"/>
                  </a:lnTo>
                  <a:cubicBezTo>
                    <a:pt x="738833" y="244362"/>
                    <a:pt x="746030" y="258286"/>
                    <a:pt x="746030" y="273132"/>
                  </a:cubicBezTo>
                  <a:cubicBezTo>
                    <a:pt x="746030" y="287978"/>
                    <a:pt x="738833" y="301902"/>
                    <a:pt x="726722" y="310488"/>
                  </a:cubicBezTo>
                  <a:lnTo>
                    <a:pt x="425708" y="523886"/>
                  </a:lnTo>
                  <a:cubicBezTo>
                    <a:pt x="394143" y="546264"/>
                    <a:pt x="351887" y="546264"/>
                    <a:pt x="320322" y="523886"/>
                  </a:cubicBezTo>
                  <a:lnTo>
                    <a:pt x="19308" y="310488"/>
                  </a:lnTo>
                  <a:cubicBezTo>
                    <a:pt x="7197" y="301902"/>
                    <a:pt x="0" y="287978"/>
                    <a:pt x="0" y="273132"/>
                  </a:cubicBezTo>
                  <a:cubicBezTo>
                    <a:pt x="0" y="258286"/>
                    <a:pt x="7197" y="244362"/>
                    <a:pt x="19308" y="235776"/>
                  </a:cubicBezTo>
                  <a:lnTo>
                    <a:pt x="320322" y="22378"/>
                  </a:lnTo>
                  <a:cubicBezTo>
                    <a:pt x="351887" y="0"/>
                    <a:pt x="394143" y="0"/>
                    <a:pt x="425708" y="22378"/>
                  </a:cubicBez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89513"/>
              <a:ext cx="533400" cy="387669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무선 통신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10045" y="2674339"/>
            <a:ext cx="2229396" cy="621014"/>
            <a:chOff x="0" y="0"/>
            <a:chExt cx="1695113" cy="4721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5113" cy="472186"/>
            </a:xfrm>
            <a:custGeom>
              <a:avLst/>
              <a:gdLst/>
              <a:ahLst/>
              <a:cxnLst/>
              <a:rect r="r" b="b" t="t" l="l"/>
              <a:pathLst>
                <a:path h="472186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695113" cy="472186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000000"/>
                  </a:solidFill>
                  <a:ea typeface="DM Sans Bold"/>
                </a:rPr>
                <a:t>벼 생육 이미지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83233" y="4473756"/>
            <a:ext cx="3195026" cy="811782"/>
            <a:chOff x="0" y="0"/>
            <a:chExt cx="2429326" cy="6172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29326" cy="617235"/>
            </a:xfrm>
            <a:custGeom>
              <a:avLst/>
              <a:gdLst/>
              <a:ahLst/>
              <a:cxnLst/>
              <a:rect r="r" b="b" t="t" l="l"/>
              <a:pathLst>
                <a:path h="617235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Finetuned Segmentation Model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88046" y="2674339"/>
            <a:ext cx="2229396" cy="621014"/>
            <a:chOff x="0" y="0"/>
            <a:chExt cx="1695113" cy="4721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95113" cy="472186"/>
            </a:xfrm>
            <a:custGeom>
              <a:avLst/>
              <a:gdLst/>
              <a:ahLst/>
              <a:cxnLst/>
              <a:rect r="r" b="b" t="t" l="l"/>
              <a:pathLst>
                <a:path h="472186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이미지 전처리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766048" y="2431529"/>
            <a:ext cx="2229396" cy="1154682"/>
            <a:chOff x="0" y="0"/>
            <a:chExt cx="1695113" cy="8779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95113" cy="877958"/>
            </a:xfrm>
            <a:custGeom>
              <a:avLst/>
              <a:gdLst/>
              <a:ahLst/>
              <a:cxnLst/>
              <a:rect r="r" b="b" t="t" l="l"/>
              <a:pathLst>
                <a:path h="877958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877958"/>
                  </a:lnTo>
                  <a:lnTo>
                    <a:pt x="0" y="877958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695113" cy="887483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Segmentation Model Finetuning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4639440" y="2984846"/>
            <a:ext cx="94860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7817442" y="2984846"/>
            <a:ext cx="948606" cy="24023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2012717" y="8719224"/>
            <a:ext cx="3195026" cy="621014"/>
            <a:chOff x="0" y="0"/>
            <a:chExt cx="2429326" cy="47218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29326" cy="472186"/>
            </a:xfrm>
            <a:custGeom>
              <a:avLst/>
              <a:gdLst/>
              <a:ahLst/>
              <a:cxnLst/>
              <a:rect r="r" b="b" t="t" l="l"/>
              <a:pathLst>
                <a:path h="472186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2429326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저조도 &amp; 농업 정밀 데이터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012717" y="4570241"/>
            <a:ext cx="3195026" cy="621014"/>
            <a:chOff x="0" y="0"/>
            <a:chExt cx="2429326" cy="47218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29326" cy="472186"/>
            </a:xfrm>
            <a:custGeom>
              <a:avLst/>
              <a:gdLst/>
              <a:ahLst/>
              <a:cxnLst/>
              <a:rect r="r" b="b" t="t" l="l"/>
              <a:pathLst>
                <a:path h="472186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2429326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농업 정밀 데이터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410045" y="7140679"/>
            <a:ext cx="2229396" cy="621014"/>
            <a:chOff x="0" y="0"/>
            <a:chExt cx="1695113" cy="47218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95113" cy="472186"/>
            </a:xfrm>
            <a:custGeom>
              <a:avLst/>
              <a:gdLst/>
              <a:ahLst/>
              <a:cxnLst/>
              <a:rect r="r" b="b" t="t" l="l"/>
              <a:pathLst>
                <a:path h="472186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농업 정밀 데이터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493456" y="7140679"/>
            <a:ext cx="2229396" cy="621014"/>
            <a:chOff x="0" y="0"/>
            <a:chExt cx="1695113" cy="47218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95113" cy="472186"/>
            </a:xfrm>
            <a:custGeom>
              <a:avLst/>
              <a:gdLst/>
              <a:ahLst/>
              <a:cxnLst/>
              <a:rect r="r" b="b" t="t" l="l"/>
              <a:pathLst>
                <a:path h="472186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이미지 증강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40192" y="6873845"/>
            <a:ext cx="2229396" cy="1154682"/>
            <a:chOff x="0" y="0"/>
            <a:chExt cx="1695113" cy="87795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95113" cy="877958"/>
            </a:xfrm>
            <a:custGeom>
              <a:avLst/>
              <a:gdLst/>
              <a:ahLst/>
              <a:cxnLst/>
              <a:rect r="r" b="b" t="t" l="l"/>
              <a:pathLst>
                <a:path h="877958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877958"/>
                  </a:lnTo>
                  <a:lnTo>
                    <a:pt x="0" y="877958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1695113" cy="887483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Segmentation Model Finetuning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 flipH="true">
            <a:off x="4639440" y="7451186"/>
            <a:ext cx="85401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H="true" flipV="true">
            <a:off x="7722851" y="7451186"/>
            <a:ext cx="1017341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8257377" y="8622739"/>
            <a:ext cx="3195026" cy="811782"/>
            <a:chOff x="0" y="0"/>
            <a:chExt cx="2429326" cy="61723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429326" cy="617235"/>
            </a:xfrm>
            <a:custGeom>
              <a:avLst/>
              <a:gdLst/>
              <a:ahLst/>
              <a:cxnLst/>
              <a:rect r="r" b="b" t="t" l="l"/>
              <a:pathLst>
                <a:path h="617235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Finetuned Segmentation Model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V="true">
            <a:off x="9854890" y="8028527"/>
            <a:ext cx="0" cy="59421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12547778" y="4484212"/>
            <a:ext cx="3195026" cy="811782"/>
            <a:chOff x="0" y="0"/>
            <a:chExt cx="2429326" cy="61723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429326" cy="617235"/>
            </a:xfrm>
            <a:custGeom>
              <a:avLst/>
              <a:gdLst/>
              <a:ahLst/>
              <a:cxnLst/>
              <a:rect r="r" b="b" t="t" l="l"/>
              <a:pathLst>
                <a:path h="617235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 벼 이상  segmentated image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>
            <a:off x="14145291" y="7498260"/>
            <a:ext cx="0" cy="113493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V="true">
            <a:off x="14145291" y="5295993"/>
            <a:ext cx="0" cy="93979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 flipV="true">
            <a:off x="15025397" y="6867021"/>
            <a:ext cx="1285964" cy="152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55" id="55"/>
          <p:cNvGrpSpPr/>
          <p:nvPr/>
        </p:nvGrpSpPr>
        <p:grpSpPr>
          <a:xfrm rot="0">
            <a:off x="16311361" y="6357262"/>
            <a:ext cx="1895878" cy="1022562"/>
            <a:chOff x="0" y="0"/>
            <a:chExt cx="812800" cy="43839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438392"/>
            </a:xfrm>
            <a:custGeom>
              <a:avLst/>
              <a:gdLst/>
              <a:ahLst/>
              <a:cxnLst/>
              <a:rect r="r" b="b" t="t" l="l"/>
              <a:pathLst>
                <a:path h="438392" w="812800">
                  <a:moveTo>
                    <a:pt x="406400" y="0"/>
                  </a:moveTo>
                  <a:cubicBezTo>
                    <a:pt x="181951" y="0"/>
                    <a:pt x="0" y="98137"/>
                    <a:pt x="0" y="219196"/>
                  </a:cubicBezTo>
                  <a:cubicBezTo>
                    <a:pt x="0" y="340255"/>
                    <a:pt x="181951" y="438392"/>
                    <a:pt x="406400" y="438392"/>
                  </a:cubicBezTo>
                  <a:cubicBezTo>
                    <a:pt x="630849" y="438392"/>
                    <a:pt x="812800" y="340255"/>
                    <a:pt x="812800" y="219196"/>
                  </a:cubicBezTo>
                  <a:cubicBezTo>
                    <a:pt x="812800" y="98137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D5FDDB"/>
            </a:solidFill>
            <a:ln w="9525" cap="sq">
              <a:solidFill>
                <a:srgbClr val="20202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31574"/>
              <a:ext cx="660400" cy="365719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이상 없는 벼 수확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2012717" y="360701"/>
            <a:ext cx="13145195" cy="1551050"/>
            <a:chOff x="0" y="0"/>
            <a:chExt cx="17526927" cy="2068067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-9525"/>
              <a:ext cx="17526927" cy="184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9000">
                  <a:solidFill>
                    <a:srgbClr val="CB8051"/>
                  </a:solidFill>
                  <a:latin typeface="Times New Roman Ultra-Bold"/>
                </a:rPr>
                <a:t>SERVICE FLOW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false" flipV="false" rot="0">
              <a:off x="5631754" y="1589533"/>
              <a:ext cx="2216370" cy="478535"/>
            </a:xfrm>
            <a:custGeom>
              <a:avLst/>
              <a:gdLst/>
              <a:ahLst/>
              <a:cxnLst/>
              <a:rect r="r" b="b" t="t" l="l"/>
              <a:pathLst>
                <a:path h="478535" w="2216370">
                  <a:moveTo>
                    <a:pt x="0" y="0"/>
                  </a:moveTo>
                  <a:lnTo>
                    <a:pt x="2216371" y="0"/>
                  </a:lnTo>
                  <a:lnTo>
                    <a:pt x="2216371" y="478534"/>
                  </a:lnTo>
                  <a:lnTo>
                    <a:pt x="0" y="478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63303" y="3394047"/>
            <a:ext cx="1878588" cy="842795"/>
            <a:chOff x="0" y="0"/>
            <a:chExt cx="494772" cy="22197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94772" cy="221971"/>
            </a:xfrm>
            <a:custGeom>
              <a:avLst/>
              <a:gdLst/>
              <a:ahLst/>
              <a:cxnLst/>
              <a:rect r="r" b="b" t="t" l="l"/>
              <a:pathLst>
                <a:path h="221971" w="494772">
                  <a:moveTo>
                    <a:pt x="110985" y="0"/>
                  </a:moveTo>
                  <a:lnTo>
                    <a:pt x="383787" y="0"/>
                  </a:lnTo>
                  <a:cubicBezTo>
                    <a:pt x="445082" y="0"/>
                    <a:pt x="494772" y="49690"/>
                    <a:pt x="494772" y="110985"/>
                  </a:cubicBezTo>
                  <a:lnTo>
                    <a:pt x="494772" y="110985"/>
                  </a:lnTo>
                  <a:cubicBezTo>
                    <a:pt x="494772" y="140420"/>
                    <a:pt x="483079" y="168650"/>
                    <a:pt x="462265" y="189464"/>
                  </a:cubicBezTo>
                  <a:cubicBezTo>
                    <a:pt x="441452" y="210278"/>
                    <a:pt x="413222" y="221971"/>
                    <a:pt x="383787" y="221971"/>
                  </a:cubicBezTo>
                  <a:lnTo>
                    <a:pt x="110985" y="221971"/>
                  </a:lnTo>
                  <a:cubicBezTo>
                    <a:pt x="81550" y="221971"/>
                    <a:pt x="53321" y="210278"/>
                    <a:pt x="32507" y="189464"/>
                  </a:cubicBezTo>
                  <a:cubicBezTo>
                    <a:pt x="11693" y="168650"/>
                    <a:pt x="0" y="140420"/>
                    <a:pt x="0" y="110985"/>
                  </a:cubicBezTo>
                  <a:lnTo>
                    <a:pt x="0" y="110985"/>
                  </a:lnTo>
                  <a:cubicBezTo>
                    <a:pt x="0" y="81550"/>
                    <a:pt x="11693" y="53321"/>
                    <a:pt x="32507" y="32507"/>
                  </a:cubicBezTo>
                  <a:cubicBezTo>
                    <a:pt x="53321" y="11693"/>
                    <a:pt x="81550" y="0"/>
                    <a:pt x="11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494772" cy="260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2487903" y="2207026"/>
            <a:ext cx="20736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학습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487903" y="6633593"/>
            <a:ext cx="20736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학습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75013" y="3520170"/>
            <a:ext cx="13073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Drone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219158" y="7818214"/>
            <a:ext cx="1566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Ground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573391" y="4061937"/>
            <a:ext cx="20736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테스트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2573391" y="8294464"/>
            <a:ext cx="20736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테스트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89406" y="7692092"/>
            <a:ext cx="1878588" cy="842795"/>
            <a:chOff x="0" y="0"/>
            <a:chExt cx="494772" cy="22197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94772" cy="221971"/>
            </a:xfrm>
            <a:custGeom>
              <a:avLst/>
              <a:gdLst/>
              <a:ahLst/>
              <a:cxnLst/>
              <a:rect r="r" b="b" t="t" l="l"/>
              <a:pathLst>
                <a:path h="221971" w="494772">
                  <a:moveTo>
                    <a:pt x="110985" y="0"/>
                  </a:moveTo>
                  <a:lnTo>
                    <a:pt x="383787" y="0"/>
                  </a:lnTo>
                  <a:cubicBezTo>
                    <a:pt x="445082" y="0"/>
                    <a:pt x="494772" y="49690"/>
                    <a:pt x="494772" y="110985"/>
                  </a:cubicBezTo>
                  <a:lnTo>
                    <a:pt x="494772" y="110985"/>
                  </a:lnTo>
                  <a:cubicBezTo>
                    <a:pt x="494772" y="140420"/>
                    <a:pt x="483079" y="168650"/>
                    <a:pt x="462265" y="189464"/>
                  </a:cubicBezTo>
                  <a:cubicBezTo>
                    <a:pt x="441452" y="210278"/>
                    <a:pt x="413222" y="221971"/>
                    <a:pt x="383787" y="221971"/>
                  </a:cubicBezTo>
                  <a:lnTo>
                    <a:pt x="110985" y="221971"/>
                  </a:lnTo>
                  <a:cubicBezTo>
                    <a:pt x="81550" y="221971"/>
                    <a:pt x="53321" y="210278"/>
                    <a:pt x="32507" y="189464"/>
                  </a:cubicBezTo>
                  <a:cubicBezTo>
                    <a:pt x="11693" y="168650"/>
                    <a:pt x="0" y="140420"/>
                    <a:pt x="0" y="110985"/>
                  </a:cubicBezTo>
                  <a:lnTo>
                    <a:pt x="0" y="110985"/>
                  </a:lnTo>
                  <a:cubicBezTo>
                    <a:pt x="0" y="81550"/>
                    <a:pt x="11693" y="53321"/>
                    <a:pt x="32507" y="32507"/>
                  </a:cubicBezTo>
                  <a:cubicBezTo>
                    <a:pt x="53321" y="11693"/>
                    <a:pt x="81550" y="0"/>
                    <a:pt x="11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494772" cy="260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2691" y="0"/>
            <a:ext cx="6475309" cy="10287000"/>
            <a:chOff x="0" y="0"/>
            <a:chExt cx="863374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450" t="0" r="13602" b="0"/>
            <a:stretch>
              <a:fillRect/>
            </a:stretch>
          </p:blipFill>
          <p:spPr>
            <a:xfrm flipH="false" flipV="false">
              <a:off x="0" y="0"/>
              <a:ext cx="8633746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64454" y="702529"/>
            <a:ext cx="88687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00F0D"/>
                </a:solidFill>
                <a:latin typeface="Times New Roman Bold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35854" y="5722089"/>
            <a:ext cx="10407991" cy="2744262"/>
            <a:chOff x="0" y="0"/>
            <a:chExt cx="13877321" cy="365901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3877321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자동화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53941"/>
              <a:ext cx="13877321" cy="2505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100F0D"/>
                  </a:solidFill>
                  <a:latin typeface="Inter"/>
                  <a:ea typeface="Inter"/>
                </a:rPr>
                <a:t>분석한 이미지 데이터와 기타 농사에 필요한 데이터를 바탕으로 농기계를 운용시 작물의 상태에 따라, 비료, 잡초제거,물주기 등 농기계가 이에 따라 작업 함으로써, 부족한 농촌인력 대체와 노지의 주요 핵심 작물에 대한 농업자동화를 위한 정밀농업 농기계의 자율주행 인공지능 기능을 수행 하도록 한다. </a:t>
              </a:r>
            </a:p>
            <a:p>
              <a:pPr algn="l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5854" y="3101652"/>
            <a:ext cx="10407991" cy="2363262"/>
            <a:chOff x="0" y="0"/>
            <a:chExt cx="13877321" cy="315101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3877321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효률적인 관리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53941"/>
              <a:ext cx="13877321" cy="19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100F0D"/>
                  </a:solidFill>
                  <a:latin typeface="Inter"/>
                  <a:ea typeface="Inter"/>
                </a:rPr>
                <a:t>농부의 주관적인 경험에 의한 농사에서 작물의 생육 시기별 관리와 병충해/자연 재해로로 인한 생육이상 (벼의 경우 도복, 결주, 도열병, 생육부진)을 작물의 주기적인 상태 이미지 분석을 통한 과학적인 관리를 하여 최상의 품질과 효율적인 수확을 거둘 수 있도록 한다</a:t>
              </a:r>
            </a:p>
            <a:p>
              <a:pPr algn="l">
                <a:lnSpc>
                  <a:spcPts val="30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785811" cy="10287000"/>
            <a:chOff x="0" y="0"/>
            <a:chExt cx="771441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665" t="0" r="35285" b="3926"/>
            <a:stretch>
              <a:fillRect/>
            </a:stretch>
          </p:blipFill>
          <p:spPr>
            <a:xfrm flipH="false" flipV="false">
              <a:off x="0" y="0"/>
              <a:ext cx="7714415" cy="910166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8960" t="27525" r="9032" b="0"/>
            <a:stretch>
              <a:fillRect/>
            </a:stretch>
          </p:blipFill>
          <p:spPr>
            <a:xfrm flipH="false" flipV="false">
              <a:off x="0" y="9165167"/>
              <a:ext cx="7714415" cy="4550833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201936" y="1212895"/>
            <a:ext cx="513093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CB8051"/>
                </a:solidFill>
                <a:latin typeface="Inter Bold"/>
              </a:rPr>
              <a:t>Dataset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7529304" y="7171668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7529304" y="5454545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7686466" y="7495518"/>
            <a:ext cx="4762" cy="0"/>
          </a:xfrm>
          <a:prstGeom prst="line">
            <a:avLst/>
          </a:prstGeom>
          <a:ln cap="flat" w="19050">
            <a:solidFill>
              <a:srgbClr val="1DBB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7691229" y="5778395"/>
            <a:ext cx="0" cy="1393273"/>
          </a:xfrm>
          <a:prstGeom prst="line">
            <a:avLst/>
          </a:prstGeom>
          <a:ln cap="flat" w="19050">
            <a:solidFill>
              <a:srgbClr val="CB80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7691229" y="4165645"/>
            <a:ext cx="0" cy="1288900"/>
          </a:xfrm>
          <a:prstGeom prst="line">
            <a:avLst/>
          </a:prstGeom>
          <a:ln cap="flat" w="19050">
            <a:solidFill>
              <a:srgbClr val="CB80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5400000">
            <a:off x="7529304" y="3841795"/>
            <a:ext cx="323850" cy="32385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5400000">
            <a:off x="7529304" y="3517945"/>
            <a:ext cx="323850" cy="32385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561686" y="3652883"/>
            <a:ext cx="1802844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농업 정밀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61686" y="5265633"/>
            <a:ext cx="2218849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저조도 환경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61686" y="6982755"/>
            <a:ext cx="2357557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벼 생식 이상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Page.08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38298"/>
            <a:ext cx="7814583" cy="4692912"/>
          </a:xfrm>
          <a:custGeom>
            <a:avLst/>
            <a:gdLst/>
            <a:ahLst/>
            <a:cxnLst/>
            <a:rect r="r" b="b" t="t" l="l"/>
            <a:pathLst>
              <a:path h="4692912" w="7814583">
                <a:moveTo>
                  <a:pt x="0" y="0"/>
                </a:moveTo>
                <a:lnTo>
                  <a:pt x="7814583" y="0"/>
                </a:lnTo>
                <a:lnTo>
                  <a:pt x="7814583" y="4692912"/>
                </a:lnTo>
                <a:lnTo>
                  <a:pt x="0" y="4692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91222"/>
            <a:ext cx="12329669" cy="1849752"/>
            <a:chOff x="0" y="0"/>
            <a:chExt cx="16439559" cy="24663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6439559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93447"/>
              <a:ext cx="1643955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농업 정밀 데이터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3836747"/>
            <a:ext cx="7995828" cy="4496015"/>
          </a:xfrm>
          <a:custGeom>
            <a:avLst/>
            <a:gdLst/>
            <a:ahLst/>
            <a:cxnLst/>
            <a:rect r="r" b="b" t="t" l="l"/>
            <a:pathLst>
              <a:path h="4496015" w="7995828">
                <a:moveTo>
                  <a:pt x="0" y="0"/>
                </a:moveTo>
                <a:lnTo>
                  <a:pt x="7995828" y="0"/>
                </a:lnTo>
                <a:lnTo>
                  <a:pt x="7995828" y="4496014"/>
                </a:lnTo>
                <a:lnTo>
                  <a:pt x="0" y="449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65033" y="8960771"/>
            <a:ext cx="11553761" cy="55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</a:t>
            </a:r>
            <a:r>
              <a:rPr lang="en-US" sz="1753" u="sng">
                <a:solidFill>
                  <a:srgbClr val="FFFFFF"/>
                </a:solidFill>
                <a:latin typeface="Times New Roman Bold"/>
                <a:hlinkClick r:id="rId5" tooltip="https://www.aihub.or.kr/aihubdata/data/view.do?currMenu=115&amp;topMenu=100&amp;aihubDataSe=data&amp;dataSetSn=71377"/>
              </a:rPr>
              <a:t>https://www.aihub.or.kr/aihubdata/data/</a:t>
            </a:r>
          </a:p>
          <a:p>
            <a:pPr algn="ctr">
              <a:lnSpc>
                <a:spcPts val="2103"/>
              </a:lnSpc>
            </a:pPr>
            <a:r>
              <a:rPr lang="en-US" sz="1753" u="sng">
                <a:solidFill>
                  <a:srgbClr val="FFFFFF"/>
                </a:solidFill>
                <a:latin typeface="Times New Roman Bold"/>
                <a:hlinkClick r:id="rId6" tooltip="https://www.aihub.or.kr/aihubdata/data/view.do?currMenu=115&amp;topMenu=100&amp;aihubDataSe=data&amp;dataSetSn=71377"/>
              </a:rPr>
              <a:t>view.do?currMenu=115&amp;topMenu=100&amp;aihubDataSe=realm&amp;dataSetSn=526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DAGIF6zxuRA</dc:identifier>
  <dcterms:modified xsi:type="dcterms:W3CDTF">2011-08-01T06:04:30Z</dcterms:modified>
  <cp:revision>1</cp:revision>
  <dc:title>Business Progress Report Sustainable Development Goals Presentation in Green and Blue Geometric Style</dc:title>
</cp:coreProperties>
</file>